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5" r:id="rId4"/>
    <p:sldId id="266" r:id="rId5"/>
    <p:sldId id="270" r:id="rId6"/>
    <p:sldId id="271" r:id="rId7"/>
    <p:sldId id="272" r:id="rId8"/>
    <p:sldId id="273" r:id="rId9"/>
    <p:sldId id="267" r:id="rId10"/>
    <p:sldId id="274" r:id="rId11"/>
    <p:sldId id="275" r:id="rId12"/>
    <p:sldId id="276" r:id="rId13"/>
    <p:sldId id="269" r:id="rId14"/>
  </p:sldIdLst>
  <p:sldSz cx="128016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/>
  </p:normalViewPr>
  <p:slideViewPr>
    <p:cSldViewPr snapToGrid="0">
      <p:cViewPr varScale="1">
        <p:scale>
          <a:sx n="100" d="100"/>
          <a:sy n="100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78222"/>
            <a:ext cx="960120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781306"/>
            <a:ext cx="960120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50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8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3297"/>
            <a:ext cx="2760345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3297"/>
            <a:ext cx="8121015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6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9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794830"/>
            <a:ext cx="11041380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17875"/>
            <a:ext cx="11041380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4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16484"/>
            <a:ext cx="5440680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16484"/>
            <a:ext cx="5440680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3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3297"/>
            <a:ext cx="11041380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64832"/>
            <a:ext cx="541567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29749"/>
            <a:ext cx="541567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64832"/>
            <a:ext cx="5442347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29749"/>
            <a:ext cx="5442347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24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3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9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79954"/>
            <a:ext cx="4128849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36569"/>
            <a:ext cx="648081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59794"/>
            <a:ext cx="4128849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79954"/>
            <a:ext cx="4128849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36569"/>
            <a:ext cx="648081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59794"/>
            <a:ext cx="4128849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24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3297"/>
            <a:ext cx="1104138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16484"/>
            <a:ext cx="1104138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672697"/>
            <a:ext cx="288036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0C92-1D2C-4606-9294-84759134BC10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672697"/>
            <a:ext cx="432054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672697"/>
            <a:ext cx="288036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F8CE-C29C-4594-B427-428E08559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5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FF3FB-8D32-9A44-9492-0A3F1D33B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-107574"/>
            <a:ext cx="12927106" cy="7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32DD9-9E5F-AE48-88A3-55C33A4D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35489" y="1517666"/>
            <a:ext cx="4393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100" b="1" dirty="0">
                <a:latin typeface="+mj-lt"/>
              </a:rPr>
              <a:t>Ebeveynler olarak;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Çocuklarımızı video içeriklerini seyrederken yalnız bırakmayalım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Ekrana bakarak geçirdiği tüm zamanlarını gözetimimiz altında tutalım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Çocuklarınızla güçlü bir iletişim kurun ve iletişim kanalınızı sürekli olarak geliştirmeye çalışın.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Yasaklamalar yerine doğru bilgilendirmeler yaparak çocuklarımızla ilgilenelim.</a:t>
            </a:r>
            <a:endParaRPr lang="tr-TR" sz="2100" dirty="0">
              <a:latin typeface="+mj-lt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502BAF-9FC6-4369-84A7-AA0B12FAB0E5}"/>
              </a:ext>
            </a:extLst>
          </p:cNvPr>
          <p:cNvSpPr txBox="1"/>
          <p:nvPr/>
        </p:nvSpPr>
        <p:spPr>
          <a:xfrm>
            <a:off x="608888" y="497060"/>
            <a:ext cx="984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Kendimi nasıl koruyabilirim? Aileler neler yapmalı?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11113B0-28E6-41EE-BC5F-6545140E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565338"/>
            <a:ext cx="1802435" cy="1816574"/>
          </a:xfrm>
          <a:prstGeom prst="ellipse">
            <a:avLst/>
          </a:prstGeom>
          <a:blipFill dpi="0" rotWithShape="1">
            <a:blip r:embed="rId3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D1A0D18-1930-4E16-8530-74DBA787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2612689"/>
            <a:ext cx="1802435" cy="1816574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BDFC66AB-E11E-498C-B270-4C6090E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4630682"/>
            <a:ext cx="1802435" cy="1816574"/>
          </a:xfrm>
          <a:prstGeom prst="ellipse">
            <a:avLst/>
          </a:prstGeom>
          <a:blipFill dpi="0" rotWithShape="1">
            <a:blip r:embed="rId5"/>
            <a:srcRect/>
            <a:stretch>
              <a:fillRect l="-21000" t="-7000" r="-83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535898-621E-4704-94F3-E3471272C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04" y="2560408"/>
            <a:ext cx="3453329" cy="1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32DD9-9E5F-AE48-88A3-55C33A4D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35489" y="1517666"/>
            <a:ext cx="4393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100" b="1" dirty="0">
                <a:latin typeface="+mj-lt"/>
              </a:rPr>
              <a:t>Ebeveynler olarak;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Çocuğunuzun kullandığı tüm elektronik cihazlarda ebeveyn koruma sisteminin açık olduğundan emin olunuz.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İnternette oluşan yeni akımları güncel olarak takip etmelisiniz.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guvenliweb.org.tr sitesinden güncel akımları takip etmelisiniz.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Çocuklarınızın girdiği sitelerin, onların yaşlarına uygun olup olmadığını kontrol etmelisiniz.</a:t>
            </a:r>
            <a:endParaRPr lang="tr-TR" sz="2100" dirty="0">
              <a:latin typeface="+mj-lt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502BAF-9FC6-4369-84A7-AA0B12FAB0E5}"/>
              </a:ext>
            </a:extLst>
          </p:cNvPr>
          <p:cNvSpPr txBox="1"/>
          <p:nvPr/>
        </p:nvSpPr>
        <p:spPr>
          <a:xfrm>
            <a:off x="608888" y="497060"/>
            <a:ext cx="984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Kendimi nasıl koruyabilirim? Aileler neler yapmalı?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11113B0-28E6-41EE-BC5F-6545140E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565338"/>
            <a:ext cx="1802435" cy="1816574"/>
          </a:xfrm>
          <a:prstGeom prst="ellipse">
            <a:avLst/>
          </a:prstGeom>
          <a:blipFill dpi="0" rotWithShape="1">
            <a:blip r:embed="rId3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D1A0D18-1930-4E16-8530-74DBA787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2612689"/>
            <a:ext cx="1802435" cy="1816574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BDFC66AB-E11E-498C-B270-4C6090E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4630682"/>
            <a:ext cx="1802435" cy="1816574"/>
          </a:xfrm>
          <a:prstGeom prst="ellipse">
            <a:avLst/>
          </a:prstGeom>
          <a:blipFill dpi="0" rotWithShape="1">
            <a:blip r:embed="rId5"/>
            <a:srcRect/>
            <a:stretch>
              <a:fillRect l="-21000" t="-7000" r="-83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28871F-E07C-4B87-8BAB-625173EFB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975" y="1781411"/>
            <a:ext cx="1802434" cy="36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32DD9-9E5F-AE48-88A3-55C33A4D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515100" y="1776080"/>
            <a:ext cx="393382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100" b="1" dirty="0">
                <a:latin typeface="+mj-lt"/>
              </a:rPr>
              <a:t>Ebeveynler olarak;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Çocuğunuzun ruh halinde herhangi bir değişiğim algıladığınızda geciktirmeden bir uzmana danışmayı ihmal etmeyin.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100" b="1" dirty="0">
              <a:latin typeface="+mj-lt"/>
            </a:endParaRPr>
          </a:p>
          <a:p>
            <a:pPr marL="361950" algn="just"/>
            <a:r>
              <a:rPr lang="tr-TR" sz="2100" b="1" dirty="0">
                <a:latin typeface="+mj-lt"/>
              </a:rPr>
              <a:t>İnternetle ilgili her türlü şikayetinizi, ihbarınızı ihbarweb.org.tr adresine bildiriniz.</a:t>
            </a:r>
            <a:endParaRPr lang="tr-TR" sz="2100" dirty="0">
              <a:latin typeface="+mj-lt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502BAF-9FC6-4369-84A7-AA0B12FAB0E5}"/>
              </a:ext>
            </a:extLst>
          </p:cNvPr>
          <p:cNvSpPr txBox="1"/>
          <p:nvPr/>
        </p:nvSpPr>
        <p:spPr>
          <a:xfrm>
            <a:off x="608888" y="497060"/>
            <a:ext cx="984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Kendimi nasıl koruyabilirim? Aileler neler yapmalı?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11113B0-28E6-41EE-BC5F-6545140E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565338"/>
            <a:ext cx="1802435" cy="1816574"/>
          </a:xfrm>
          <a:prstGeom prst="ellipse">
            <a:avLst/>
          </a:prstGeom>
          <a:blipFill dpi="0" rotWithShape="1">
            <a:blip r:embed="rId3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D1A0D18-1930-4E16-8530-74DBA787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2612689"/>
            <a:ext cx="1802435" cy="1816574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BDFC66AB-E11E-498C-B270-4C6090E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4630682"/>
            <a:ext cx="1802435" cy="1816574"/>
          </a:xfrm>
          <a:prstGeom prst="ellipse">
            <a:avLst/>
          </a:prstGeom>
          <a:blipFill dpi="0" rotWithShape="1">
            <a:blip r:embed="rId5"/>
            <a:srcRect/>
            <a:stretch>
              <a:fillRect l="-21000" t="-7000" r="-83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88A6A3-8A72-49A8-B8B3-6328A9458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1828006"/>
            <a:ext cx="57721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FA1D17-21F3-C543-9C1A-3DFD41B4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1920907" y="2002790"/>
            <a:ext cx="8959784" cy="267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199" dirty="0"/>
              <a:t>Teknolojiyi yerinde ve yeterince kullanabilmek ümidiyle…</a:t>
            </a:r>
          </a:p>
          <a:p>
            <a:pPr algn="ctr"/>
            <a:endParaRPr lang="tr-TR" sz="4199" dirty="0"/>
          </a:p>
          <a:p>
            <a:pPr algn="ctr"/>
            <a:r>
              <a:rPr lang="tr-TR" sz="4199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96376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5CEBE-49FB-7C4B-8DA6-6CD351834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36812109-BB8A-4154-912F-794CC267C396}"/>
              </a:ext>
            </a:extLst>
          </p:cNvPr>
          <p:cNvSpPr txBox="1"/>
          <p:nvPr/>
        </p:nvSpPr>
        <p:spPr>
          <a:xfrm>
            <a:off x="841976" y="564452"/>
            <a:ext cx="6688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/>
              <a:t>Teknoloji bağımlılığı nedir?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CC06154-03C4-47B4-9FA8-49E7470CAFDB}"/>
              </a:ext>
            </a:extLst>
          </p:cNvPr>
          <p:cNvSpPr txBox="1"/>
          <p:nvPr/>
        </p:nvSpPr>
        <p:spPr>
          <a:xfrm>
            <a:off x="841976" y="1415779"/>
            <a:ext cx="918720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latin typeface="+mj-lt"/>
              </a:rPr>
              <a:t>Teknoloji bağımlılığı, teknolojiyi kullanmada </a:t>
            </a:r>
          </a:p>
          <a:p>
            <a:r>
              <a:rPr lang="tr-TR" sz="2500" dirty="0">
                <a:latin typeface="+mj-lt"/>
              </a:rPr>
              <a:t>ve onunla ilişkide kişinin iradesini kaybetmesi, kendini denetleyememesi ve onsuz bir yaşam sürememeye </a:t>
            </a:r>
          </a:p>
          <a:p>
            <a:r>
              <a:rPr lang="tr-TR" sz="2500" dirty="0">
                <a:latin typeface="+mj-lt"/>
              </a:rPr>
              <a:t>başlaması hâlidir.</a:t>
            </a:r>
          </a:p>
        </p:txBody>
      </p:sp>
      <p:sp>
        <p:nvSpPr>
          <p:cNvPr id="23" name="Dikdörtgen 23">
            <a:extLst>
              <a:ext uri="{FF2B5EF4-FFF2-40B4-BE49-F238E27FC236}">
                <a16:creationId xmlns:a16="http://schemas.microsoft.com/office/drawing/2014/main" id="{4B9E4351-DADA-45CC-ADBA-638C4C956A7E}"/>
              </a:ext>
            </a:extLst>
          </p:cNvPr>
          <p:cNvSpPr/>
          <p:nvPr/>
        </p:nvSpPr>
        <p:spPr>
          <a:xfrm flipH="1">
            <a:off x="9930954" y="-25207"/>
            <a:ext cx="2869235" cy="4615738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80000"/>
            </a:blip>
            <a:srcRect/>
            <a:stretch>
              <a:fillRect l="12000" r="-4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984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24E84A1-FC80-4683-B82B-4DAC226B79CA}"/>
              </a:ext>
            </a:extLst>
          </p:cNvPr>
          <p:cNvSpPr txBox="1"/>
          <p:nvPr/>
        </p:nvSpPr>
        <p:spPr>
          <a:xfrm>
            <a:off x="841976" y="3364836"/>
            <a:ext cx="58432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/>
              <a:t>Belirtileri neler olabilir?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50D4A2EB-10CC-4D28-A2BD-F6D014842746}"/>
              </a:ext>
            </a:extLst>
          </p:cNvPr>
          <p:cNvSpPr/>
          <p:nvPr/>
        </p:nvSpPr>
        <p:spPr>
          <a:xfrm>
            <a:off x="841976" y="4267299"/>
            <a:ext cx="32050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100" dirty="0"/>
              <a:t>Teknoloji başında harcanan </a:t>
            </a:r>
          </a:p>
          <a:p>
            <a:r>
              <a:rPr lang="tr-TR" sz="2100" dirty="0"/>
              <a:t>vaktin giderek artması 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355B8694-043D-473A-8D1C-909649E1E78B}"/>
              </a:ext>
            </a:extLst>
          </p:cNvPr>
          <p:cNvSpPr/>
          <p:nvPr/>
        </p:nvSpPr>
        <p:spPr>
          <a:xfrm>
            <a:off x="4030818" y="4267299"/>
            <a:ext cx="3975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/>
              <a:t>Ruhsal, sosyal, adli ya da bedensel </a:t>
            </a:r>
          </a:p>
          <a:p>
            <a:r>
              <a:rPr lang="tr-TR" sz="2100" dirty="0"/>
              <a:t>bir sorun oluşturmasına rağmen </a:t>
            </a:r>
          </a:p>
          <a:p>
            <a:r>
              <a:rPr lang="tr-TR" sz="2100" dirty="0"/>
              <a:t>teknolojinin kullanılmaya devam edilmesi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DC08751-402E-4B7E-9439-69606C938D75}"/>
              </a:ext>
            </a:extLst>
          </p:cNvPr>
          <p:cNvSpPr/>
          <p:nvPr/>
        </p:nvSpPr>
        <p:spPr>
          <a:xfrm>
            <a:off x="8037678" y="4298150"/>
            <a:ext cx="397573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/>
              <a:t>Teknolojiden uzak kalınca huzursuzluk, </a:t>
            </a:r>
          </a:p>
          <a:p>
            <a:r>
              <a:rPr lang="tr-TR" sz="2100" dirty="0"/>
              <a:t>uykusuzluk, öfke gibi yoksunluk belirtilerinin </a:t>
            </a:r>
          </a:p>
          <a:p>
            <a:r>
              <a:rPr lang="tr-TR" sz="2100" dirty="0"/>
              <a:t>ortaya çıkması </a:t>
            </a:r>
          </a:p>
        </p:txBody>
      </p:sp>
    </p:spTree>
    <p:extLst>
      <p:ext uri="{BB962C8B-B14F-4D97-AF65-F5344CB8AC3E}">
        <p14:creationId xmlns:p14="http://schemas.microsoft.com/office/powerpoint/2010/main" val="305669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82933-1C8A-CA42-8A7F-38F990F8D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BE9E9AE-997D-450B-9D21-C1B8C6D629D5}"/>
              </a:ext>
            </a:extLst>
          </p:cNvPr>
          <p:cNvSpPr txBox="1"/>
          <p:nvPr/>
        </p:nvSpPr>
        <p:spPr>
          <a:xfrm>
            <a:off x="788182" y="532918"/>
            <a:ext cx="7960834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Sebepler neler olabilir?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386E6A36-0922-4BDF-ACE1-320F29B2D738}"/>
              </a:ext>
            </a:extLst>
          </p:cNvPr>
          <p:cNvGrpSpPr/>
          <p:nvPr/>
        </p:nvGrpSpPr>
        <p:grpSpPr>
          <a:xfrm>
            <a:off x="872327" y="1706820"/>
            <a:ext cx="7267703" cy="415498"/>
            <a:chOff x="554927" y="1881525"/>
            <a:chExt cx="6923148" cy="395799"/>
          </a:xfrm>
        </p:grpSpPr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E9ACF148-E129-4E29-A2AF-620725132B94}"/>
                </a:ext>
              </a:extLst>
            </p:cNvPr>
            <p:cNvSpPr txBox="1"/>
            <p:nvPr/>
          </p:nvSpPr>
          <p:spPr>
            <a:xfrm>
              <a:off x="746177" y="1881525"/>
              <a:ext cx="6731898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Kontrolsüz ve ölçüsüz kullanımın ne olduğuna dair bilgi eksikliği</a:t>
              </a:r>
            </a:p>
          </p:txBody>
        </p:sp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id="{9FE9F742-CC71-4A14-B033-33C7DF12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04014B94-7A8D-4700-ADBD-FF7DC736BD3E}"/>
              </a:ext>
            </a:extLst>
          </p:cNvPr>
          <p:cNvGrpSpPr/>
          <p:nvPr/>
        </p:nvGrpSpPr>
        <p:grpSpPr>
          <a:xfrm>
            <a:off x="872327" y="2053881"/>
            <a:ext cx="6366496" cy="415498"/>
            <a:chOff x="554927" y="1864341"/>
            <a:chExt cx="6064667" cy="395799"/>
          </a:xfrm>
        </p:grpSpPr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FED4803D-2BF2-4D3B-9BE5-8C3BE1EAC8BB}"/>
                </a:ext>
              </a:extLst>
            </p:cNvPr>
            <p:cNvSpPr txBox="1"/>
            <p:nvPr/>
          </p:nvSpPr>
          <p:spPr>
            <a:xfrm>
              <a:off x="749905" y="1864341"/>
              <a:ext cx="5869689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Bağımlılığın sonuçlarını bilmemek veya önemsememek</a:t>
              </a:r>
            </a:p>
          </p:txBody>
        </p:sp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id="{5DB45A7C-C2A6-4ED3-ADA4-72835C37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2" name="Grup 31">
            <a:extLst>
              <a:ext uri="{FF2B5EF4-FFF2-40B4-BE49-F238E27FC236}">
                <a16:creationId xmlns:a16="http://schemas.microsoft.com/office/drawing/2014/main" id="{1902BF89-8F61-4D1A-AFA0-ECAE6103D844}"/>
              </a:ext>
            </a:extLst>
          </p:cNvPr>
          <p:cNvGrpSpPr/>
          <p:nvPr/>
        </p:nvGrpSpPr>
        <p:grpSpPr>
          <a:xfrm>
            <a:off x="872327" y="2435474"/>
            <a:ext cx="4480274" cy="415498"/>
            <a:chOff x="554927" y="1881525"/>
            <a:chExt cx="4267868" cy="395799"/>
          </a:xfrm>
        </p:grpSpPr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53FE171B-BF81-4851-A084-B194C9A2F0FF}"/>
                </a:ext>
              </a:extLst>
            </p:cNvPr>
            <p:cNvSpPr txBox="1"/>
            <p:nvPr/>
          </p:nvSpPr>
          <p:spPr>
            <a:xfrm>
              <a:off x="746177" y="1881525"/>
              <a:ext cx="4076618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Merak duygusunu kontrol edememek</a:t>
              </a:r>
            </a:p>
          </p:txBody>
        </p:sp>
        <p:pic>
          <p:nvPicPr>
            <p:cNvPr id="34" name="Resim 33">
              <a:extLst>
                <a:ext uri="{FF2B5EF4-FFF2-40B4-BE49-F238E27FC236}">
                  <a16:creationId xmlns:a16="http://schemas.microsoft.com/office/drawing/2014/main" id="{0FAE8992-0802-4001-A513-55565196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5" name="Grup 34">
            <a:extLst>
              <a:ext uri="{FF2B5EF4-FFF2-40B4-BE49-F238E27FC236}">
                <a16:creationId xmlns:a16="http://schemas.microsoft.com/office/drawing/2014/main" id="{6D8E36FE-5325-43F0-892F-4523EF08C30E}"/>
              </a:ext>
            </a:extLst>
          </p:cNvPr>
          <p:cNvGrpSpPr/>
          <p:nvPr/>
        </p:nvGrpSpPr>
        <p:grpSpPr>
          <a:xfrm>
            <a:off x="872326" y="2789202"/>
            <a:ext cx="5527997" cy="415498"/>
            <a:chOff x="554927" y="1881525"/>
            <a:chExt cx="5265920" cy="395799"/>
          </a:xfrm>
        </p:grpSpPr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B4EE5362-4468-48F7-AFD3-3DA6545EB9D9}"/>
                </a:ext>
              </a:extLst>
            </p:cNvPr>
            <p:cNvSpPr txBox="1"/>
            <p:nvPr/>
          </p:nvSpPr>
          <p:spPr>
            <a:xfrm>
              <a:off x="746177" y="1881525"/>
              <a:ext cx="5074670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Bağımlı arkadaş çevresinin içerisinde bulunmak</a:t>
              </a:r>
            </a:p>
          </p:txBody>
        </p:sp>
        <p:pic>
          <p:nvPicPr>
            <p:cNvPr id="37" name="Resim 36">
              <a:extLst>
                <a:ext uri="{FF2B5EF4-FFF2-40B4-BE49-F238E27FC236}">
                  <a16:creationId xmlns:a16="http://schemas.microsoft.com/office/drawing/2014/main" id="{E2998628-2F2B-476B-8ABF-B0261C9A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DAECA71A-C6A8-4683-A618-A35B1CC41509}"/>
              </a:ext>
            </a:extLst>
          </p:cNvPr>
          <p:cNvGrpSpPr/>
          <p:nvPr/>
        </p:nvGrpSpPr>
        <p:grpSpPr>
          <a:xfrm>
            <a:off x="867434" y="3140565"/>
            <a:ext cx="5953882" cy="415498"/>
            <a:chOff x="554927" y="1881525"/>
            <a:chExt cx="5671614" cy="395799"/>
          </a:xfrm>
        </p:grpSpPr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B7DADB37-775B-4355-B654-CA370B7E8480}"/>
                </a:ext>
              </a:extLst>
            </p:cNvPr>
            <p:cNvSpPr txBox="1"/>
            <p:nvPr/>
          </p:nvSpPr>
          <p:spPr>
            <a:xfrm>
              <a:off x="746177" y="1881525"/>
              <a:ext cx="5480364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Can sıkıntısı ve yapacak daha iyi bir şey bulamamak</a:t>
              </a:r>
            </a:p>
          </p:txBody>
        </p:sp>
        <p:pic>
          <p:nvPicPr>
            <p:cNvPr id="40" name="Resim 39">
              <a:extLst>
                <a:ext uri="{FF2B5EF4-FFF2-40B4-BE49-F238E27FC236}">
                  <a16:creationId xmlns:a16="http://schemas.microsoft.com/office/drawing/2014/main" id="{0DDF62B7-AF63-41B5-8CD8-D1DB7A58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1" name="Grup 40">
            <a:extLst>
              <a:ext uri="{FF2B5EF4-FFF2-40B4-BE49-F238E27FC236}">
                <a16:creationId xmlns:a16="http://schemas.microsoft.com/office/drawing/2014/main" id="{08DE809B-9857-4928-ACBD-E595695A1BAB}"/>
              </a:ext>
            </a:extLst>
          </p:cNvPr>
          <p:cNvGrpSpPr/>
          <p:nvPr/>
        </p:nvGrpSpPr>
        <p:grpSpPr>
          <a:xfrm>
            <a:off x="867433" y="3505899"/>
            <a:ext cx="7101760" cy="415498"/>
            <a:chOff x="554927" y="1881525"/>
            <a:chExt cx="6765073" cy="395799"/>
          </a:xfrm>
        </p:grpSpPr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8E2240A6-4297-43D6-BEC6-9468B9A77A59}"/>
                </a:ext>
              </a:extLst>
            </p:cNvPr>
            <p:cNvSpPr txBox="1"/>
            <p:nvPr/>
          </p:nvSpPr>
          <p:spPr>
            <a:xfrm>
              <a:off x="746177" y="1881525"/>
              <a:ext cx="6573823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Dışlanma korkusuyla arkadaşlarının her istediğini kabul etmek</a:t>
              </a:r>
            </a:p>
          </p:txBody>
        </p:sp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id="{01D6B5FD-7399-41A9-BCA7-F59FB147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4" name="Grup 43">
            <a:extLst>
              <a:ext uri="{FF2B5EF4-FFF2-40B4-BE49-F238E27FC236}">
                <a16:creationId xmlns:a16="http://schemas.microsoft.com/office/drawing/2014/main" id="{C964E99B-75EE-4EDB-83FD-28247380075B}"/>
              </a:ext>
            </a:extLst>
          </p:cNvPr>
          <p:cNvGrpSpPr/>
          <p:nvPr/>
        </p:nvGrpSpPr>
        <p:grpSpPr>
          <a:xfrm>
            <a:off x="867433" y="3819061"/>
            <a:ext cx="6859450" cy="738664"/>
            <a:chOff x="554927" y="1881525"/>
            <a:chExt cx="6534250" cy="703645"/>
          </a:xfrm>
        </p:grpSpPr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084081A9-3E0A-4631-83E5-978E4CD07823}"/>
                </a:ext>
              </a:extLst>
            </p:cNvPr>
            <p:cNvSpPr txBox="1"/>
            <p:nvPr/>
          </p:nvSpPr>
          <p:spPr>
            <a:xfrm>
              <a:off x="746177" y="1881525"/>
              <a:ext cx="6343000" cy="703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Problemleri nasıl çözeceğini bilmemek ve  sorunları çözmek</a:t>
              </a:r>
            </a:p>
            <a:p>
              <a:r>
                <a:rPr lang="tr-TR" sz="2100" dirty="0"/>
                <a:t>yerine teknolojiye yönelmek</a:t>
              </a:r>
            </a:p>
          </p:txBody>
        </p:sp>
        <p:pic>
          <p:nvPicPr>
            <p:cNvPr id="46" name="Resim 45">
              <a:extLst>
                <a:ext uri="{FF2B5EF4-FFF2-40B4-BE49-F238E27FC236}">
                  <a16:creationId xmlns:a16="http://schemas.microsoft.com/office/drawing/2014/main" id="{66ED0AF4-4649-4FFD-83B9-488655A1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7" name="Grup 46">
            <a:extLst>
              <a:ext uri="{FF2B5EF4-FFF2-40B4-BE49-F238E27FC236}">
                <a16:creationId xmlns:a16="http://schemas.microsoft.com/office/drawing/2014/main" id="{01E65190-48E6-4396-93A7-44FF73232913}"/>
              </a:ext>
            </a:extLst>
          </p:cNvPr>
          <p:cNvGrpSpPr/>
          <p:nvPr/>
        </p:nvGrpSpPr>
        <p:grpSpPr>
          <a:xfrm>
            <a:off x="867434" y="4492191"/>
            <a:ext cx="6273777" cy="415498"/>
            <a:chOff x="554927" y="1881525"/>
            <a:chExt cx="5976343" cy="395799"/>
          </a:xfrm>
        </p:grpSpPr>
        <p:sp>
          <p:nvSpPr>
            <p:cNvPr id="48" name="Metin kutusu 47">
              <a:extLst>
                <a:ext uri="{FF2B5EF4-FFF2-40B4-BE49-F238E27FC236}">
                  <a16:creationId xmlns:a16="http://schemas.microsoft.com/office/drawing/2014/main" id="{3A927FCF-3776-4EC8-AC02-C3769CB1E700}"/>
                </a:ext>
              </a:extLst>
            </p:cNvPr>
            <p:cNvSpPr txBox="1"/>
            <p:nvPr/>
          </p:nvSpPr>
          <p:spPr>
            <a:xfrm>
              <a:off x="746177" y="1881525"/>
              <a:ext cx="5785093" cy="39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Sosyal ilişki kuramamak ya da kurarken güçlük çekmek</a:t>
              </a:r>
            </a:p>
          </p:txBody>
        </p:sp>
        <p:pic>
          <p:nvPicPr>
            <p:cNvPr id="49" name="Resim 48">
              <a:extLst>
                <a:ext uri="{FF2B5EF4-FFF2-40B4-BE49-F238E27FC236}">
                  <a16:creationId xmlns:a16="http://schemas.microsoft.com/office/drawing/2014/main" id="{28981370-508E-4881-9405-E22815DB5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44AC9A45-61BC-4167-B7D1-26D69A53CCCB}"/>
              </a:ext>
            </a:extLst>
          </p:cNvPr>
          <p:cNvGrpSpPr/>
          <p:nvPr/>
        </p:nvGrpSpPr>
        <p:grpSpPr>
          <a:xfrm>
            <a:off x="867433" y="4803146"/>
            <a:ext cx="6240242" cy="738664"/>
            <a:chOff x="554927" y="1881525"/>
            <a:chExt cx="5944398" cy="703645"/>
          </a:xfrm>
        </p:grpSpPr>
        <p:sp>
          <p:nvSpPr>
            <p:cNvPr id="51" name="Metin kutusu 50">
              <a:extLst>
                <a:ext uri="{FF2B5EF4-FFF2-40B4-BE49-F238E27FC236}">
                  <a16:creationId xmlns:a16="http://schemas.microsoft.com/office/drawing/2014/main" id="{1BFE83C4-E39B-4F67-939F-9E3E59B19ADA}"/>
                </a:ext>
              </a:extLst>
            </p:cNvPr>
            <p:cNvSpPr txBox="1"/>
            <p:nvPr/>
          </p:nvSpPr>
          <p:spPr>
            <a:xfrm>
              <a:off x="746177" y="1881525"/>
              <a:ext cx="5753148" cy="703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100" dirty="0"/>
                <a:t>Gerçek dünyada başarılamayan şeyleri  sanal dünyada</a:t>
              </a:r>
            </a:p>
            <a:p>
              <a:r>
                <a:rPr lang="tr-TR" sz="2100" dirty="0"/>
                <a:t>elde etmeye çalışmak</a:t>
              </a:r>
            </a:p>
          </p:txBody>
        </p:sp>
        <p:pic>
          <p:nvPicPr>
            <p:cNvPr id="52" name="Resim 51">
              <a:extLst>
                <a:ext uri="{FF2B5EF4-FFF2-40B4-BE49-F238E27FC236}">
                  <a16:creationId xmlns:a16="http://schemas.microsoft.com/office/drawing/2014/main" id="{581F91DE-B5C6-48B1-9B98-8312E022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sp>
        <p:nvSpPr>
          <p:cNvPr id="53" name="Dikdörtgen 23">
            <a:extLst>
              <a:ext uri="{FF2B5EF4-FFF2-40B4-BE49-F238E27FC236}">
                <a16:creationId xmlns:a16="http://schemas.microsoft.com/office/drawing/2014/main" id="{FADA0C16-8850-4A69-802D-24254DAE5871}"/>
              </a:ext>
            </a:extLst>
          </p:cNvPr>
          <p:cNvSpPr/>
          <p:nvPr/>
        </p:nvSpPr>
        <p:spPr>
          <a:xfrm flipH="1">
            <a:off x="8215708" y="-3333"/>
            <a:ext cx="4584479" cy="6408347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>
              <a:alphaModFix amt="92000"/>
            </a:blip>
            <a:srcRect/>
            <a:stretch>
              <a:fillRect l="-8000" t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984"/>
          </a:p>
        </p:txBody>
      </p:sp>
    </p:spTree>
    <p:extLst>
      <p:ext uri="{BB962C8B-B14F-4D97-AF65-F5344CB8AC3E}">
        <p14:creationId xmlns:p14="http://schemas.microsoft.com/office/powerpoint/2010/main" val="12947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0CBCA-6CF6-794C-9C72-EB48541F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BFB46DF-6230-42DA-B923-2627E04AE70F}"/>
              </a:ext>
            </a:extLst>
          </p:cNvPr>
          <p:cNvSpPr txBox="1"/>
          <p:nvPr/>
        </p:nvSpPr>
        <p:spPr>
          <a:xfrm>
            <a:off x="734397" y="497061"/>
            <a:ext cx="6654386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Kimler risk altında?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311385" y="1567521"/>
            <a:ext cx="9214655" cy="3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Spordan uzak duran ve hareketsiz yaşamı  tercih edenler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Olumsuz ve bağımlı arkadaş çevresi bulunanlar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Ders başarısı sürekli düşük olan ya da  okul dışı faaliyetlere karşı isteksiz olanlar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Arkadaş edinme, iletişim kurma ve iletişimi  devam ettirme becerileri az olanlar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Aile içi çatışmalar yaşayan, sağlıklı  iletişimi olmayan aile üyeleri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Hayatlarında kaliteli vakit geçirebileceği  aktiviteler bulunmayanlar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Sosyal ilişkilerinde kendini ifade etmekte güçlük yaşayanlar</a:t>
            </a:r>
          </a:p>
          <a:p>
            <a:pPr marL="359976" indent="-3599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/>
              <a:t>Aileleri teknolojiyi olumsuz ve bilinçsiz kullanan bireyler</a:t>
            </a: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B3EC3684-823A-4B17-BA07-4D9B28820B56}"/>
              </a:ext>
            </a:extLst>
          </p:cNvPr>
          <p:cNvSpPr>
            <a:spLocks/>
          </p:cNvSpPr>
          <p:nvPr/>
        </p:nvSpPr>
        <p:spPr bwMode="auto">
          <a:xfrm>
            <a:off x="9488317" y="0"/>
            <a:ext cx="3311872" cy="2911197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000" t="-1000" r="-10000"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98395D1-77F7-4180-AC8B-66E32FB4D01A}"/>
              </a:ext>
            </a:extLst>
          </p:cNvPr>
          <p:cNvSpPr>
            <a:spLocks/>
          </p:cNvSpPr>
          <p:nvPr/>
        </p:nvSpPr>
        <p:spPr bwMode="auto">
          <a:xfrm>
            <a:off x="8498961" y="2979392"/>
            <a:ext cx="4301227" cy="3270583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</p:spTree>
    <p:extLst>
      <p:ext uri="{BB962C8B-B14F-4D97-AF65-F5344CB8AC3E}">
        <p14:creationId xmlns:p14="http://schemas.microsoft.com/office/powerpoint/2010/main" val="18612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B3EC3684-823A-4B17-BA07-4D9B28820B56}"/>
              </a:ext>
            </a:extLst>
          </p:cNvPr>
          <p:cNvSpPr>
            <a:spLocks/>
          </p:cNvSpPr>
          <p:nvPr/>
        </p:nvSpPr>
        <p:spPr bwMode="auto">
          <a:xfrm>
            <a:off x="9488317" y="0"/>
            <a:ext cx="3311872" cy="2911197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" t="-1000" r="-10000"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98395D1-77F7-4180-AC8B-66E32FB4D01A}"/>
              </a:ext>
            </a:extLst>
          </p:cNvPr>
          <p:cNvSpPr>
            <a:spLocks/>
          </p:cNvSpPr>
          <p:nvPr/>
        </p:nvSpPr>
        <p:spPr bwMode="auto">
          <a:xfrm>
            <a:off x="8498961" y="2979392"/>
            <a:ext cx="4301227" cy="3270583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5FA4C-69D6-DF41-9ED9-B1A172B8D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BFB46DF-6230-42DA-B923-2627E04AE70F}"/>
              </a:ext>
            </a:extLst>
          </p:cNvPr>
          <p:cNvSpPr txBox="1"/>
          <p:nvPr/>
        </p:nvSpPr>
        <p:spPr>
          <a:xfrm>
            <a:off x="716470" y="532918"/>
            <a:ext cx="4549515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Katil Oyunlar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82383" y="1657165"/>
            <a:ext cx="4420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 err="1">
                <a:latin typeface="+mj-lt"/>
              </a:rPr>
              <a:t>Mariam</a:t>
            </a:r>
            <a:endParaRPr lang="tr-TR" sz="2100" b="1" dirty="0">
              <a:latin typeface="+mj-lt"/>
            </a:endParaRP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Ortadoğu’da çok yaygın bir oyun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9 yaşındaki </a:t>
            </a:r>
            <a:r>
              <a:rPr lang="tr-TR" sz="2100" b="1" dirty="0" err="1">
                <a:latin typeface="+mj-lt"/>
              </a:rPr>
              <a:t>Mariam</a:t>
            </a:r>
            <a:r>
              <a:rPr lang="tr-TR" sz="2100" b="1" dirty="0">
                <a:latin typeface="+mj-lt"/>
              </a:rPr>
              <a:t> adında kız çocuğun kaybolması senaryosu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Oyuncunun kişisel bilgileri isteniyor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Korkunç ses efektleri ve görseller ile donatılmış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Bilinmeyen bir numaradan oyunca gece saatlerinde aranarak ses efektleri veriliyor</a:t>
            </a:r>
          </a:p>
          <a:p>
            <a:pPr marL="371643" lvl="1" indent="-359976">
              <a:buFont typeface="Arial" panose="020B0604020202020204" pitchFamily="34" charset="0"/>
              <a:buChar char="•"/>
            </a:pPr>
            <a:r>
              <a:rPr lang="tr-TR" sz="2100" b="1" dirty="0">
                <a:latin typeface="+mj-lt"/>
              </a:rPr>
              <a:t>Psikolojik ve etkisi sonradan çıkan bir oyun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E8376C-A9B7-4E6E-85EA-B5EF511D6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304" y="1658945"/>
            <a:ext cx="35242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B3EC3684-823A-4B17-BA07-4D9B28820B56}"/>
              </a:ext>
            </a:extLst>
          </p:cNvPr>
          <p:cNvSpPr>
            <a:spLocks/>
          </p:cNvSpPr>
          <p:nvPr/>
        </p:nvSpPr>
        <p:spPr bwMode="auto">
          <a:xfrm>
            <a:off x="9488317" y="0"/>
            <a:ext cx="3311872" cy="2911197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" t="-1000" r="-10000"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98395D1-77F7-4180-AC8B-66E32FB4D01A}"/>
              </a:ext>
            </a:extLst>
          </p:cNvPr>
          <p:cNvSpPr>
            <a:spLocks/>
          </p:cNvSpPr>
          <p:nvPr/>
        </p:nvSpPr>
        <p:spPr bwMode="auto">
          <a:xfrm>
            <a:off x="8498961" y="2979392"/>
            <a:ext cx="4301227" cy="3270583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05969-40CF-CB42-8016-1B59B2F70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BFB46DF-6230-42DA-B923-2627E04AE70F}"/>
              </a:ext>
            </a:extLst>
          </p:cNvPr>
          <p:cNvSpPr txBox="1"/>
          <p:nvPr/>
        </p:nvSpPr>
        <p:spPr>
          <a:xfrm>
            <a:off x="716468" y="532918"/>
            <a:ext cx="4549515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Katil Oyunlar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82381" y="1657165"/>
            <a:ext cx="8909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/>
              <a:t>Mavi Balina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Rusya’da ortaya çıkmıştır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100’ün üzerinde çocuğun ölümüne neden olmuştur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Şiddet içeren talimatları yerine getirmeleri istenmektedir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50 günlük bir süre içinde 50 farklı talimat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Örnek; el, kol kesilmesi, kimseyle konuşulmaması vs.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Sosyal medyanın etkisi çok büyük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Son komut İNTİHAR……….</a:t>
            </a:r>
          </a:p>
        </p:txBody>
      </p:sp>
      <p:pic>
        <p:nvPicPr>
          <p:cNvPr id="2050" name="Picture 2" descr="mavi balina ile ilgili gÃ¶rsel sonucu">
            <a:extLst>
              <a:ext uri="{FF2B5EF4-FFF2-40B4-BE49-F238E27FC236}">
                <a16:creationId xmlns:a16="http://schemas.microsoft.com/office/drawing/2014/main" id="{756BF432-B877-4B60-B5B1-7D3DBC81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98" y="4229100"/>
            <a:ext cx="5870059" cy="20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9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B3EC3684-823A-4B17-BA07-4D9B28820B56}"/>
              </a:ext>
            </a:extLst>
          </p:cNvPr>
          <p:cNvSpPr>
            <a:spLocks/>
          </p:cNvSpPr>
          <p:nvPr/>
        </p:nvSpPr>
        <p:spPr bwMode="auto">
          <a:xfrm>
            <a:off x="9488317" y="0"/>
            <a:ext cx="3311872" cy="2911197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" t="-1000" r="-10000"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98395D1-77F7-4180-AC8B-66E32FB4D01A}"/>
              </a:ext>
            </a:extLst>
          </p:cNvPr>
          <p:cNvSpPr>
            <a:spLocks/>
          </p:cNvSpPr>
          <p:nvPr/>
        </p:nvSpPr>
        <p:spPr bwMode="auto">
          <a:xfrm>
            <a:off x="8498961" y="2979392"/>
            <a:ext cx="4301227" cy="3270583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6F20F-0068-3D4D-9C1D-5DE194012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BFB46DF-6230-42DA-B923-2627E04AE70F}"/>
              </a:ext>
            </a:extLst>
          </p:cNvPr>
          <p:cNvSpPr txBox="1"/>
          <p:nvPr/>
        </p:nvSpPr>
        <p:spPr>
          <a:xfrm>
            <a:off x="716464" y="550850"/>
            <a:ext cx="4549515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Katil Oyunlar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82377" y="1675097"/>
            <a:ext cx="8715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/>
              <a:t>Tuz ve Buz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Çıplak bedenin üzerine tuz döktükten sonra buz koyularak acıya dayanma</a:t>
            </a:r>
          </a:p>
          <a:p>
            <a:r>
              <a:rPr lang="tr-TR" sz="2100" b="1" dirty="0"/>
              <a:t>Ölçülmektedir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ABD’de bir çocuğun denemesiyle bu akım başladı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Tedaviye alınan çocuk iyileşebildi ama çok büyük yanıklar oluşan </a:t>
            </a:r>
          </a:p>
          <a:p>
            <a:r>
              <a:rPr lang="tr-TR" sz="2100" b="1" dirty="0"/>
              <a:t>çocuklar var</a:t>
            </a:r>
          </a:p>
        </p:txBody>
      </p:sp>
      <p:pic>
        <p:nvPicPr>
          <p:cNvPr id="3074" name="Picture 2" descr="tuz ve buz ile ilgili gÃ¶rsel sonucu">
            <a:extLst>
              <a:ext uri="{FF2B5EF4-FFF2-40B4-BE49-F238E27FC236}">
                <a16:creationId xmlns:a16="http://schemas.microsoft.com/office/drawing/2014/main" id="{E6CBD5A2-09DE-4B8E-80AB-6451F486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38" y="3768968"/>
            <a:ext cx="4464040" cy="24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5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B3EC3684-823A-4B17-BA07-4D9B28820B56}"/>
              </a:ext>
            </a:extLst>
          </p:cNvPr>
          <p:cNvSpPr>
            <a:spLocks/>
          </p:cNvSpPr>
          <p:nvPr/>
        </p:nvSpPr>
        <p:spPr bwMode="auto">
          <a:xfrm>
            <a:off x="9488317" y="0"/>
            <a:ext cx="3311872" cy="2911197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" t="-1000" r="-10000"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98395D1-77F7-4180-AC8B-66E32FB4D01A}"/>
              </a:ext>
            </a:extLst>
          </p:cNvPr>
          <p:cNvSpPr>
            <a:spLocks/>
          </p:cNvSpPr>
          <p:nvPr/>
        </p:nvSpPr>
        <p:spPr bwMode="auto">
          <a:xfrm>
            <a:off x="8498961" y="2979392"/>
            <a:ext cx="4301227" cy="3270583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E0F2B-0235-4E4D-BB74-E74131ED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5BFB46DF-6230-42DA-B923-2627E04AE70F}"/>
              </a:ext>
            </a:extLst>
          </p:cNvPr>
          <p:cNvSpPr txBox="1"/>
          <p:nvPr/>
        </p:nvSpPr>
        <p:spPr>
          <a:xfrm>
            <a:off x="716467" y="550847"/>
            <a:ext cx="4549515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99" b="1" dirty="0"/>
              <a:t>Katil Oyunlar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82379" y="1675094"/>
            <a:ext cx="49754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/>
              <a:t>MOMO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Mavi Balinadan sonraki en tehlikeliler arasında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Latin Amerika’dan yayıldı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 err="1"/>
              <a:t>Whatsapp</a:t>
            </a:r>
            <a:r>
              <a:rPr lang="tr-TR" sz="2100" b="1" dirty="0"/>
              <a:t> üzerinden hızla yayılmakta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Videolar arasında yerleştirilen reklamlarla çocukların karşısına çıkmakta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Çocuklara işkence yoluyla zarar vermekte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Çizgi film karakteri gibi ilgi çekmeye çalışıyor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Depresyon, kaygı, psikolojik sonuçları</a:t>
            </a:r>
          </a:p>
          <a:p>
            <a:pPr marL="359976" indent="-359976">
              <a:buFont typeface="Arial" panose="020B0604020202020204" pitchFamily="34" charset="0"/>
              <a:buChar char="•"/>
            </a:pPr>
            <a:r>
              <a:rPr lang="tr-TR" sz="2100" b="1" dirty="0"/>
              <a:t>İNTİHAR….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B1C6EB-75CA-4BB2-83E6-336A77636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008" y="2135948"/>
            <a:ext cx="3427646" cy="36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E32DD9-9E5F-AE48-88A3-55C33A4D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12798779" cy="7199313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BE69533A-BE7A-40A8-A63B-E5749BDE4670}"/>
              </a:ext>
            </a:extLst>
          </p:cNvPr>
          <p:cNvSpPr/>
          <p:nvPr/>
        </p:nvSpPr>
        <p:spPr>
          <a:xfrm>
            <a:off x="635489" y="1517666"/>
            <a:ext cx="972770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latin typeface="+mj-lt"/>
              </a:rPr>
              <a:t>Alternatifler Oluşturun</a:t>
            </a:r>
          </a:p>
          <a:p>
            <a:r>
              <a:rPr lang="tr-TR" sz="2100" dirty="0">
                <a:latin typeface="+mj-lt"/>
              </a:rPr>
              <a:t>Evde/okulda ya da ev/okul dışında severek yapabileceğiniz alternatifler bulun.</a:t>
            </a:r>
          </a:p>
          <a:p>
            <a:r>
              <a:rPr lang="tr-TR" sz="2100" dirty="0">
                <a:latin typeface="+mj-lt"/>
              </a:rPr>
              <a:t>Bu bir spor ya da hobi çalışmasına katılmak da olabilir, okulda sınıfça ya da </a:t>
            </a:r>
          </a:p>
          <a:p>
            <a:r>
              <a:rPr lang="tr-TR" sz="2100" dirty="0">
                <a:latin typeface="+mj-lt"/>
              </a:rPr>
              <a:t>evde ailece oyunlar oynamak ya da sohbet etmek de olabilir. </a:t>
            </a:r>
          </a:p>
          <a:p>
            <a:r>
              <a:rPr lang="tr-TR" sz="2100" b="1" dirty="0">
                <a:latin typeface="+mj-lt"/>
              </a:rPr>
              <a:t>Hep Oturmak Olmaz!</a:t>
            </a:r>
          </a:p>
          <a:p>
            <a:r>
              <a:rPr lang="tr-TR" sz="2100" dirty="0">
                <a:latin typeface="+mj-lt"/>
              </a:rPr>
              <a:t>Sürekli teknolojik alet başında olmak, fiziksel aktivitemizi kısıtlayarak hareketsiz bir yaşam sürmemize sebep olur ve bu durum sağlığımızı olumsuz etkiler.</a:t>
            </a:r>
          </a:p>
          <a:p>
            <a:r>
              <a:rPr lang="tr-TR" sz="2100" b="1" dirty="0">
                <a:latin typeface="+mj-lt"/>
              </a:rPr>
              <a:t>Ortak Vakitleri Çoğaltın</a:t>
            </a:r>
          </a:p>
          <a:p>
            <a:r>
              <a:rPr lang="tr-TR" sz="2100" dirty="0">
                <a:latin typeface="+mj-lt"/>
              </a:rPr>
              <a:t>Aile olarak geçirdiğiniz ortak vakitlerin olmasına ve bu vakitlerde herkesin birlikte </a:t>
            </a:r>
          </a:p>
          <a:p>
            <a:r>
              <a:rPr lang="tr-TR" sz="2100" dirty="0">
                <a:latin typeface="+mj-lt"/>
              </a:rPr>
              <a:t>olmasına özen gösterin. Özellikle kahvaltı ve akşam yemeklerini beraberce yemeğe dikkat edin. </a:t>
            </a:r>
          </a:p>
          <a:p>
            <a:r>
              <a:rPr lang="tr-TR" sz="2100" b="1" dirty="0">
                <a:latin typeface="+mj-lt"/>
              </a:rPr>
              <a:t>Zaman Sınırlaması Şart</a:t>
            </a:r>
          </a:p>
          <a:p>
            <a:r>
              <a:rPr lang="tr-TR" sz="2100" dirty="0">
                <a:latin typeface="+mj-lt"/>
              </a:rPr>
              <a:t>Teknoloji ile geçireceğiniz zamanı başından planlayın.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502BAF-9FC6-4369-84A7-AA0B12FAB0E5}"/>
              </a:ext>
            </a:extLst>
          </p:cNvPr>
          <p:cNvSpPr txBox="1"/>
          <p:nvPr/>
        </p:nvSpPr>
        <p:spPr>
          <a:xfrm>
            <a:off x="608888" y="497060"/>
            <a:ext cx="984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Kendimi nasıl koruyabilirim? Aileler neler yapmalı?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11113B0-28E6-41EE-BC5F-6545140E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565338"/>
            <a:ext cx="1802435" cy="1816574"/>
          </a:xfrm>
          <a:prstGeom prst="ellipse">
            <a:avLst/>
          </a:prstGeom>
          <a:blipFill dpi="0" rotWithShape="1">
            <a:blip r:embed="rId3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D1A0D18-1930-4E16-8530-74DBA787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2612689"/>
            <a:ext cx="1802435" cy="1816574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BDFC66AB-E11E-498C-B270-4C6090E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444" y="4630682"/>
            <a:ext cx="1802435" cy="1816574"/>
          </a:xfrm>
          <a:prstGeom prst="ellipse">
            <a:avLst/>
          </a:prstGeom>
          <a:blipFill dpi="0" rotWithShape="1">
            <a:blip r:embed="rId5"/>
            <a:srcRect/>
            <a:stretch>
              <a:fillRect l="-21000" t="-7000" r="-83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tr-TR" sz="1984"/>
          </a:p>
        </p:txBody>
      </p:sp>
    </p:spTree>
    <p:extLst>
      <p:ext uri="{BB962C8B-B14F-4D97-AF65-F5344CB8AC3E}">
        <p14:creationId xmlns:p14="http://schemas.microsoft.com/office/powerpoint/2010/main" val="116294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640</Words>
  <Application>Microsoft Office PowerPoint</Application>
  <PresentationFormat>Özel</PresentationFormat>
  <Paragraphs>100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Ahmet ŞENEL</dc:creator>
  <cp:lastModifiedBy>Fatih</cp:lastModifiedBy>
  <cp:revision>33</cp:revision>
  <dcterms:created xsi:type="dcterms:W3CDTF">2019-06-19T22:09:26Z</dcterms:created>
  <dcterms:modified xsi:type="dcterms:W3CDTF">2019-08-27T09:44:57Z</dcterms:modified>
</cp:coreProperties>
</file>